
<file path=[Content_Types].xml><?xml version="1.0" encoding="utf-8"?>
<Types xmlns="http://schemas.openxmlformats.org/package/2006/content-types">
  <Default Extension="png" ContentType="image/png"/>
  <Default Extension="mp3" ContentType="audio/mpeg"/>
  <Default Extension="3f0c6dba246cc2d450d6a60efd765513" ContentType="image/jpeg"/>
  <Default Extension="jpeg" ContentType="image/jpeg"/>
  <Default Extension="rels" ContentType="application/vnd.openxmlformats-package.relationships+xml"/>
  <Default Extension="xml" ContentType="application/xml"/>
  <Default Extension="ElSVHks3DrWgzkd8J702jgHaE8" ContentType="image/jpeg"/>
  <Default Extension="bCOrkQDnP_Jd0KFyI0JlcAHaE8" ContentType="image/jpeg"/>
  <Default Extension="NFzwBoKZz-OHALeETxskygHaE8" ContentType="image/jpe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1" r:id="rId2"/>
    <p:sldId id="367" r:id="rId3"/>
    <p:sldId id="306" r:id="rId4"/>
    <p:sldId id="350" r:id="rId5"/>
    <p:sldId id="308" r:id="rId6"/>
    <p:sldId id="288" r:id="rId7"/>
    <p:sldId id="258" r:id="rId8"/>
    <p:sldId id="318" r:id="rId9"/>
    <p:sldId id="319" r:id="rId10"/>
    <p:sldId id="325" r:id="rId11"/>
    <p:sldId id="358" r:id="rId12"/>
    <p:sldId id="346" r:id="rId13"/>
    <p:sldId id="317" r:id="rId14"/>
    <p:sldId id="265" r:id="rId15"/>
    <p:sldId id="336" r:id="rId16"/>
    <p:sldId id="337" r:id="rId17"/>
    <p:sldId id="368" r:id="rId18"/>
    <p:sldId id="369" r:id="rId19"/>
    <p:sldId id="366" r:id="rId20"/>
    <p:sldId id="353" r:id="rId21"/>
    <p:sldId id="356" r:id="rId22"/>
    <p:sldId id="291" r:id="rId23"/>
    <p:sldId id="362" r:id="rId24"/>
    <p:sldId id="364" r:id="rId25"/>
    <p:sldId id="275" r:id="rId26"/>
    <p:sldId id="307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3B0D1"/>
    <a:srgbClr val="FF3399"/>
    <a:srgbClr val="CC00FF"/>
    <a:srgbClr val="FF66FF"/>
    <a:srgbClr val="FFFFCC"/>
    <a:srgbClr val="CC66FF"/>
    <a:srgbClr val="6600FF"/>
    <a:srgbClr val="FF00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0" autoAdjust="0"/>
    <p:restoredTop sz="94660"/>
  </p:normalViewPr>
  <p:slideViewPr>
    <p:cSldViewPr>
      <p:cViewPr varScale="1">
        <p:scale>
          <a:sx n="88" d="100"/>
          <a:sy n="88" d="100"/>
        </p:scale>
        <p:origin x="15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329C590-ED81-4E68-B89B-F66A21D879B2}" type="datetimeFigureOut">
              <a:rPr lang="zh-CN" altLang="en-US"/>
              <a:pPr>
                <a:defRPr/>
              </a:pPr>
              <a:t>2022/7/7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9982112-A935-461C-A8F6-529B928A26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07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C1A91-9AE1-401E-8161-53CB4C1376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938402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21259-3285-4455-88DD-B0C390CDC6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473014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125DC-5373-4065-8E8E-ADAB8D123A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945676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152400"/>
            <a:ext cx="10261600" cy="533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www.enteacher.cn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C9930B-65D5-48B2-85C7-CC4BB1E6C4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19393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866CFE-45C8-475D-A3B1-C2725A8CEC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37584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69026-9E0E-4697-A6E3-1D011A2706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47525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57275-A616-44B4-93AF-0EF8261FC7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630871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75E84-EA1B-408A-8A64-82281E61F7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7215200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43760-BF74-42A8-9BF3-2796277B95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405711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D5752-22FE-492A-8CAE-A7ECBE41A3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28397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4D7EC-A814-4DC3-88F3-786222016B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803506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55A08-8F4F-49A1-9CC1-51E60249E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30353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BAE6177-13AF-478B-AFF0-303F83A0E8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lSVHks3DrWgzkd8J702jgHaE8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bCOrkQDnP_Jd0KFyI0JlcAHaE8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0.jp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0.jp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3f0c6dba246cc2d450d6a60efd76551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jpg"/><Relationship Id="rId5" Type="http://schemas.openxmlformats.org/officeDocument/2006/relationships/image" Target="../media/image15.NFzwBoKZz-OHALeETxskygHaE8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jp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/>
          <p:cNvSpPr>
            <a:spLocks noChangeArrowheads="1"/>
          </p:cNvSpPr>
          <p:nvPr/>
        </p:nvSpPr>
        <p:spPr bwMode="auto">
          <a:xfrm>
            <a:off x="8688288" y="764704"/>
            <a:ext cx="27494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 dirty="0">
                <a:solidFill>
                  <a:srgbClr val="FFFF00"/>
                </a:solidFill>
                <a:latin typeface="+mn-lt"/>
              </a:rPr>
              <a:t>Unit 8</a:t>
            </a:r>
            <a:endParaRPr lang="zh-CN" altLang="en-US" sz="7200" b="1" dirty="0">
              <a:solidFill>
                <a:srgbClr val="FFFF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07568" y="2920274"/>
            <a:ext cx="7489825" cy="25922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25475" indent="-625475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kern="0" dirty="0">
              <a:latin typeface="Times New Roman" panose="02020603050405020304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2776258"/>
            <a:ext cx="7489825" cy="2592288"/>
          </a:xfr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A: Do you like lettuce in a sandwich?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B: Yes, I do.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A: Do you like tomatoes?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B: No, I don’t.</a:t>
            </a:r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376958" y="1142389"/>
            <a:ext cx="9903618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Ask and answer questions with a partner. Find out what he / she likes in a sandwich.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052736"/>
            <a:ext cx="1113606" cy="11136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8" y="3479553"/>
            <a:ext cx="2833489" cy="1888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22881"/>
            <a:ext cx="5544616" cy="1489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754996"/>
            <a:ext cx="4248472" cy="283231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760296" y="6150268"/>
            <a:ext cx="3024336" cy="43704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80000"/>
              </a:lnSpc>
              <a:buFontTx/>
              <a:buNone/>
              <a:defRPr sz="2800" b="1">
                <a:solidFill>
                  <a:srgbClr val="FF0000"/>
                </a:solidFill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cheese sandwiches </a:t>
            </a:r>
            <a:endParaRPr lang="zh-CN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09721"/>
            <a:ext cx="7776864" cy="381000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445587" y="2390585"/>
            <a:ext cx="6492513" cy="2448272"/>
          </a:xfrm>
          <a:noFill/>
        </p:spPr>
        <p:txBody>
          <a:bodyPr/>
          <a:lstStyle/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A: Do you like … in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your </a:t>
            </a:r>
            <a:r>
              <a:rPr lang="en-US" altLang="zh-CN" b="1" dirty="0">
                <a:latin typeface="Times New Roman" panose="02020603050405020304" pitchFamily="18" charset="0"/>
              </a:rPr>
              <a:t>sandwich?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B: …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A: What about …?</a:t>
            </a:r>
          </a:p>
          <a:p>
            <a:pPr marL="625475" indent="-6254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B: 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75594" y="1766652"/>
            <a:ext cx="10081368" cy="151216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I like cheese sandwiches.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How </a:t>
            </a:r>
            <a:r>
              <a:rPr lang="en-US" altLang="zh-CN" b="1" dirty="0">
                <a:solidFill>
                  <a:srgbClr val="0000FF"/>
                </a:solidFill>
              </a:rPr>
              <a:t>to make a cheese sandwich? </a:t>
            </a:r>
          </a:p>
        </p:txBody>
      </p:sp>
      <p:pic>
        <p:nvPicPr>
          <p:cNvPr id="1638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04664"/>
            <a:ext cx="47371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440013"/>
            <a:ext cx="453650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343472" y="3156088"/>
            <a:ext cx="3744416" cy="3295313"/>
            <a:chOff x="1199456" y="2708920"/>
            <a:chExt cx="3744416" cy="32953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0" t="11151" r="10100" b="11151"/>
            <a:stretch/>
          </p:blipFill>
          <p:spPr>
            <a:xfrm>
              <a:off x="1199456" y="2708920"/>
              <a:ext cx="3384376" cy="3295313"/>
            </a:xfrm>
            <a:prstGeom prst="rect">
              <a:avLst/>
            </a:prstGeom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631504" y="3278820"/>
              <a:ext cx="3312368" cy="2456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altLang="zh-CN" b="1" dirty="0" smtClean="0">
                  <a:latin typeface="Times New Roman" panose="02020603050405020304" pitchFamily="18" charset="0"/>
                </a:rPr>
                <a:t>First, </a:t>
              </a:r>
              <a:r>
                <a:rPr lang="en-US" altLang="zh-CN" b="1" dirty="0">
                  <a:latin typeface="Times New Roman" panose="02020603050405020304" pitchFamily="18" charset="0"/>
                </a:rPr>
                <a:t>…      </a:t>
              </a:r>
            </a:p>
            <a:p>
              <a:pPr marL="457200" indent="-457200"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altLang="zh-CN" b="1" dirty="0">
                  <a:latin typeface="Times New Roman" panose="02020603050405020304" pitchFamily="18" charset="0"/>
                </a:rPr>
                <a:t>Next, …   </a:t>
              </a:r>
            </a:p>
            <a:p>
              <a:pPr marL="457200" indent="-457200"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altLang="zh-CN" b="1" dirty="0" smtClean="0">
                  <a:latin typeface="Times New Roman" panose="02020603050405020304" pitchFamily="18" charset="0"/>
                </a:rPr>
                <a:t>Then, …    </a:t>
              </a:r>
              <a:endParaRPr lang="en-US" altLang="zh-CN" b="1" dirty="0">
                <a:latin typeface="Times New Roman" panose="02020603050405020304" pitchFamily="18" charset="0"/>
              </a:endParaRPr>
            </a:p>
            <a:p>
              <a:pPr marL="457200" indent="-457200"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altLang="zh-CN" b="1" dirty="0" smtClean="0">
                  <a:latin typeface="Times New Roman" panose="02020603050405020304" pitchFamily="18" charset="0"/>
                </a:rPr>
                <a:t>Finally, …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>
            <a:spLocks noChangeArrowheads="1"/>
          </p:cNvSpPr>
          <p:nvPr/>
        </p:nvSpPr>
        <p:spPr bwMode="auto">
          <a:xfrm>
            <a:off x="1422485" y="1303772"/>
            <a:ext cx="1020436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Look at the picture in 1a. Listen and circle the words you hear.</a:t>
            </a:r>
          </a:p>
        </p:txBody>
      </p:sp>
      <p:sp>
        <p:nvSpPr>
          <p:cNvPr id="17419" name="Oval 34"/>
          <p:cNvSpPr>
            <a:spLocks noChangeArrowheads="1"/>
          </p:cNvSpPr>
          <p:nvPr/>
        </p:nvSpPr>
        <p:spPr bwMode="auto">
          <a:xfrm>
            <a:off x="8458495" y="1339984"/>
            <a:ext cx="1224136" cy="53985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16632"/>
            <a:ext cx="4823989" cy="13156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1" y="1303772"/>
            <a:ext cx="1113606" cy="111360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83642" y="2132856"/>
            <a:ext cx="6344102" cy="4385674"/>
            <a:chOff x="3215680" y="2204864"/>
            <a:chExt cx="6344102" cy="438567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680" y="2204864"/>
              <a:ext cx="5847565" cy="4385674"/>
            </a:xfrm>
            <a:prstGeom prst="rect">
              <a:avLst/>
            </a:prstGeom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4592830" y="2609349"/>
              <a:ext cx="1080119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</a:t>
              </a:r>
              <a:endPara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3217268" y="4144085"/>
              <a:ext cx="1157939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butter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727135" y="5517232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tomato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6362870" y="6128219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lettuce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7543559" y="4574765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turkey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8407655" y="3458478"/>
              <a:ext cx="1152127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onion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Section B 1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54" y="3052706"/>
            <a:ext cx="1689485" cy="1456414"/>
          </a:xfrm>
          <a:prstGeom prst="rect">
            <a:avLst/>
          </a:prstGeom>
        </p:spPr>
      </p:pic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5083642" y="3978998"/>
            <a:ext cx="1223963" cy="57626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Oval 28"/>
          <p:cNvSpPr>
            <a:spLocks noChangeArrowheads="1"/>
          </p:cNvSpPr>
          <p:nvPr/>
        </p:nvSpPr>
        <p:spPr bwMode="auto">
          <a:xfrm>
            <a:off x="6388869" y="2428089"/>
            <a:ext cx="1223963" cy="57626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Oval 28"/>
          <p:cNvSpPr>
            <a:spLocks noChangeArrowheads="1"/>
          </p:cNvSpPr>
          <p:nvPr/>
        </p:nvSpPr>
        <p:spPr bwMode="auto">
          <a:xfrm>
            <a:off x="5565383" y="5338204"/>
            <a:ext cx="1223963" cy="57626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10239698" y="3288069"/>
            <a:ext cx="1223963" cy="57626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8248295" y="5908341"/>
            <a:ext cx="1223963" cy="576262"/>
          </a:xfrm>
          <a:prstGeom prst="ellips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90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412962" y="440644"/>
            <a:ext cx="882349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Listen again. Write the ingredients in the order you hear them. </a:t>
            </a:r>
          </a:p>
        </p:txBody>
      </p:sp>
      <p:graphicFrame>
        <p:nvGraphicFramePr>
          <p:cNvPr id="20554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21950"/>
              </p:ext>
            </p:extLst>
          </p:nvPr>
        </p:nvGraphicFramePr>
        <p:xfrm>
          <a:off x="803412" y="1834974"/>
          <a:ext cx="7344815" cy="2592561"/>
        </p:xfrm>
        <a:graphic>
          <a:graphicData uri="http://schemas.openxmlformats.org/drawingml/2006/table">
            <a:tbl>
              <a:tblPr/>
              <a:tblGrid>
                <a:gridCol w="1748171"/>
                <a:gridCol w="1874959"/>
                <a:gridCol w="1622876"/>
                <a:gridCol w="2098809"/>
              </a:tblGrid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9829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butter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17812" y="3058993"/>
            <a:ext cx="15113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496802" y="3049236"/>
            <a:ext cx="165576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lettuce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789212" y="3049236"/>
            <a:ext cx="15113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759378" y="3635057"/>
            <a:ext cx="15113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cheese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31603" y="2483046"/>
            <a:ext cx="20161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tomatoes</a:t>
            </a:r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393220" y="3038820"/>
            <a:ext cx="15113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3" y="320509"/>
            <a:ext cx="1219099" cy="1219099"/>
          </a:xfrm>
          <a:prstGeom prst="rect">
            <a:avLst/>
          </a:prstGeom>
        </p:spPr>
      </p:pic>
      <p:pic>
        <p:nvPicPr>
          <p:cNvPr id="13" name="Section B 1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86" y="368150"/>
            <a:ext cx="1358927" cy="11714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3800" r="22439"/>
          <a:stretch/>
        </p:blipFill>
        <p:spPr>
          <a:xfrm>
            <a:off x="8812936" y="2018830"/>
            <a:ext cx="2952328" cy="38641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964">
            <a:off x="1169496" y="4858759"/>
            <a:ext cx="1033289" cy="111830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213058" y="4547670"/>
            <a:ext cx="5215089" cy="2111753"/>
            <a:chOff x="2105046" y="4746247"/>
            <a:chExt cx="5215089" cy="211175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2557" r="15255"/>
            <a:stretch/>
          </p:blipFill>
          <p:spPr>
            <a:xfrm>
              <a:off x="2105046" y="4746247"/>
              <a:ext cx="5215089" cy="2111753"/>
            </a:xfrm>
            <a:prstGeom prst="rect">
              <a:avLst/>
            </a:prstGeom>
          </p:spPr>
        </p:pic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647174" y="4985645"/>
              <a:ext cx="4129144" cy="156966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zh-CN" altLang="en-US" sz="3200" dirty="0" smtClean="0">
                  <a:solidFill>
                    <a:schemeClr val="bg1"/>
                  </a:solidFill>
                </a:rPr>
                <a:t>关注听力中表示顺序的关键词：</a:t>
              </a:r>
              <a:r>
                <a:rPr lang="en-US" altLang="zh-CN" sz="3200" dirty="0" smtClean="0">
                  <a:solidFill>
                    <a:schemeClr val="bg1"/>
                  </a:solidFill>
                </a:rPr>
                <a:t>first, next, then, finally</a:t>
              </a:r>
              <a:r>
                <a:rPr lang="zh-CN" altLang="en-US" sz="3200" dirty="0" smtClean="0">
                  <a:solidFill>
                    <a:schemeClr val="bg1"/>
                  </a:solidFill>
                </a:rPr>
                <a:t>。</a:t>
              </a:r>
              <a:endParaRPr lang="zh-CN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90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/>
      <p:bldP spid="7" grpId="0"/>
      <p:bldP spid="9" grpId="0"/>
      <p:bldP spid="10" grpId="0"/>
      <p:bldP spid="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306884" y="1129702"/>
            <a:ext cx="11549756" cy="555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81075" indent="-981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252538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3192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1313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How do you make a cheese sandwich?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Well, first put some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butter on ______________bread</a:t>
            </a:r>
            <a:r>
              <a:rPr lang="en-US" altLang="zh-CN" b="1" dirty="0"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How much</a:t>
            </a:r>
            <a:r>
              <a:rPr lang="zh-CN" altLang="en-US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butter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Oh, about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OK. What else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 Next, cut up some tomatoes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 </a:t>
            </a:r>
            <a:r>
              <a:rPr lang="en-US" altLang="zh-CN" b="1" dirty="0">
                <a:latin typeface="Times New Roman" panose="02020603050405020304" pitchFamily="18" charset="0"/>
              </a:rPr>
              <a:t>tomatoes?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Well, maybe one is enough.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the tomato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on </a:t>
            </a:r>
            <a:r>
              <a:rPr lang="en-US" altLang="zh-CN" b="1" dirty="0">
                <a:latin typeface="Times New Roman" panose="02020603050405020304" pitchFamily="18" charset="0"/>
              </a:rPr>
              <a:t>the sandwich.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Next, </a:t>
            </a:r>
            <a:r>
              <a:rPr lang="en-US" altLang="zh-CN" b="1" dirty="0">
                <a:latin typeface="Times New Roman" panose="02020603050405020304" pitchFamily="18" charset="0"/>
              </a:rPr>
              <a:t>cut up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an ________.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335360" y="404664"/>
            <a:ext cx="7200900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Listen again and fill in the blanks.</a:t>
            </a:r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3240907" y="2892078"/>
            <a:ext cx="220702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one </a:t>
            </a:r>
            <a:r>
              <a:rPr lang="en-US" altLang="zh-CN" b="1" dirty="0" smtClean="0">
                <a:solidFill>
                  <a:srgbClr val="FF0000"/>
                </a:solidFill>
              </a:rPr>
              <a:t>spoon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44072" y="1693663"/>
            <a:ext cx="182614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 piece of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60096" y="232098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C00FF"/>
                </a:solidFill>
              </a:rPr>
              <a:t>piece  </a:t>
            </a:r>
            <a:r>
              <a:rPr lang="en-US" altLang="zh-CN" b="1" i="1" dirty="0" smtClean="0">
                <a:solidFill>
                  <a:srgbClr val="CC00FF"/>
                </a:solidFill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</a:rPr>
              <a:t>片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块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段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  <p:pic>
        <p:nvPicPr>
          <p:cNvPr id="13" name="Section B 1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506776"/>
            <a:ext cx="1155593" cy="996174"/>
          </a:xfrm>
          <a:prstGeom prst="rect">
            <a:avLst/>
          </a:prstGeom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343472" y="4725144"/>
            <a:ext cx="25362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How </a:t>
            </a:r>
            <a:r>
              <a:rPr lang="en-US" altLang="zh-CN" b="1" dirty="0" smtClean="0">
                <a:solidFill>
                  <a:srgbClr val="FF0000"/>
                </a:solidFill>
              </a:rPr>
              <a:t>many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223792" y="6012577"/>
            <a:ext cx="13680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onion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15560" y="1844824"/>
            <a:ext cx="856104" cy="471220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271464" y="4157840"/>
            <a:ext cx="1080120" cy="471221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271464" y="6069353"/>
            <a:ext cx="1080120" cy="471221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numSld="999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3738" grpId="0"/>
      <p:bldP spid="2" grpId="0"/>
      <p:bldP spid="5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1246784" y="692696"/>
            <a:ext cx="10105800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81075" indent="-9810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252538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3192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11313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Girl</a:t>
            </a:r>
            <a:r>
              <a:rPr lang="en-US" altLang="zh-CN" b="1" dirty="0">
                <a:latin typeface="Times New Roman" panose="02020603050405020304" pitchFamily="18" charset="0"/>
              </a:rPr>
              <a:t>: Sounds good. What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about</a:t>
            </a:r>
            <a:r>
              <a:rPr lang="zh-CN" altLang="en-US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cheese?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Boy</a:t>
            </a:r>
            <a:r>
              <a:rPr lang="en-US" altLang="zh-CN" b="1" dirty="0">
                <a:latin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Next, </a:t>
            </a:r>
            <a:r>
              <a:rPr lang="en-US" altLang="zh-CN" b="1" dirty="0">
                <a:latin typeface="Times New Roman" panose="02020603050405020304" pitchFamily="18" charset="0"/>
              </a:rPr>
              <a:t>put some cheese on the sandwich</a:t>
            </a:r>
            <a:r>
              <a:rPr lang="en-US" altLang="zh-CN" b="1" dirty="0" smtClean="0">
                <a:latin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 cheese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Not too much, but you can put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 </a:t>
            </a:r>
            <a:r>
              <a:rPr lang="en-US" altLang="zh-CN" b="1" dirty="0">
                <a:latin typeface="Times New Roman" panose="02020603050405020304" pitchFamily="18" charset="0"/>
              </a:rPr>
              <a:t>if you like.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OK. Is that all?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Not quite.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Then, </a:t>
            </a:r>
            <a:r>
              <a:rPr lang="en-US" altLang="zh-CN" b="1" dirty="0">
                <a:latin typeface="Times New Roman" panose="02020603050405020304" pitchFamily="18" charset="0"/>
              </a:rPr>
              <a:t>put some lettuce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on </a:t>
            </a:r>
            <a:r>
              <a:rPr lang="en-US" altLang="zh-CN" b="1" dirty="0">
                <a:latin typeface="Times New Roman" panose="02020603050405020304" pitchFamily="18" charset="0"/>
              </a:rPr>
              <a:t>the cheese.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Sounds delicious!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Boy: Finally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</a:rPr>
              <a:t>put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bread on top.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Girl: Great</a:t>
            </a:r>
            <a:r>
              <a:rPr lang="en-US" altLang="zh-CN" b="1" dirty="0" smtClean="0">
                <a:latin typeface="Times New Roman" panose="02020603050405020304" pitchFamily="18" charset="0"/>
              </a:rPr>
              <a:t>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807901" y="2471645"/>
            <a:ext cx="12961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more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415136" y="4848437"/>
            <a:ext cx="33927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another </a:t>
            </a:r>
            <a:r>
              <a:rPr lang="en-US" altLang="zh-CN" b="1" dirty="0" smtClean="0">
                <a:solidFill>
                  <a:srgbClr val="FF0000"/>
                </a:solidFill>
              </a:rPr>
              <a:t>piece of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6993" y="1839934"/>
            <a:ext cx="208743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much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35560" y="1364454"/>
            <a:ext cx="1080120" cy="471221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07768" y="3792441"/>
            <a:ext cx="1080120" cy="471221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35560" y="4905213"/>
            <a:ext cx="1368152" cy="52799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65985"/>
            <a:ext cx="5148864" cy="100277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83432" y="1196752"/>
            <a:ext cx="10657184" cy="505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 put some butter on a 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bread.</a:t>
            </a:r>
            <a:endParaRPr kumimoji="0" lang="en-US" altLang="zh-CN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cut the turkey into thin 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...</a:t>
            </a:r>
            <a:endParaRPr kumimoji="0" lang="en-US" altLang="zh-CN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   </a:t>
            </a:r>
            <a:r>
              <a:rPr kumimoji="0" lang="en-US" altLang="zh-CN" b="1" i="1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n.  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片</a:t>
            </a: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常用于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表示不可数名词的量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，可意为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“片；块；张；条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……”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en-US" altLang="zh-CN" b="1" i="0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常用结构：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/ another / 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数词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piece(s) of  + 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不可数名词</a:t>
            </a:r>
            <a:endParaRPr kumimoji="0" lang="en-US" altLang="zh-CN" b="1" i="0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 a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cake                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一块蛋糕</a:t>
            </a:r>
            <a:endParaRPr kumimoji="0" lang="zh-CN" altLang="en-US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another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meat    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另一块 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 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片肉</a:t>
            </a:r>
            <a:endParaRPr kumimoji="0" lang="zh-CN" altLang="en-US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two 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advice       </a:t>
            </a:r>
            <a:r>
              <a:rPr kumimoji="0" lang="zh-CN" altLang="en-US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两条建议</a:t>
            </a:r>
            <a:endParaRPr kumimoji="0" lang="zh-CN" altLang="en-US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4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55440" y="1420209"/>
            <a:ext cx="10585176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语境应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完成句子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你想再吃一块蛋糕吗？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Would you like to eat _______ _______ _______ ______?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2) Lucy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把肉切成了小块。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Lucy cut the meat into _______ _______.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5960" y="3717032"/>
            <a:ext cx="2682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small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pieces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75920" y="2564904"/>
            <a:ext cx="5728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another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piece        of         cake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6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1753668" y="290933"/>
            <a:ext cx="964907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buFontTx/>
              <a:buNone/>
              <a:defRPr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Let’s study how to make a cheese sandwich.</a:t>
            </a:r>
            <a:endParaRPr lang="en-US" altLang="zh-CN" dirty="0"/>
          </a:p>
        </p:txBody>
      </p:sp>
      <p:pic>
        <p:nvPicPr>
          <p:cNvPr id="6" name="Picture 2" descr="1628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7" y="1743499"/>
            <a:ext cx="2798763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77497" y="3551440"/>
            <a:ext cx="27997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pieces of bread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84637" y="3501180"/>
            <a:ext cx="14141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tomato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438817" y="3733708"/>
            <a:ext cx="11641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onion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488915" y="3632872"/>
            <a:ext cx="12779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butter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901619" y="6247279"/>
            <a:ext cx="1346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lettuce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81348" y="949950"/>
            <a:ext cx="2496120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ingredients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8990381" y="5867012"/>
            <a:ext cx="1303562" cy="584775"/>
          </a:xfrm>
          <a:prstGeom prst="rect">
            <a:avLst/>
          </a:prstGeom>
          <a:solidFill>
            <a:srgbClr val="FFFFFF">
              <a:alpha val="870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cheese</a:t>
            </a:r>
          </a:p>
        </p:txBody>
      </p:sp>
      <p:pic>
        <p:nvPicPr>
          <p:cNvPr id="15" name="Picture 12" descr="th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96" y="1472237"/>
            <a:ext cx="28575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 descr="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1333" b="3999"/>
          <a:stretch>
            <a:fillRect/>
          </a:stretch>
        </p:blipFill>
        <p:spPr bwMode="auto">
          <a:xfrm>
            <a:off x="6099448" y="1477625"/>
            <a:ext cx="2095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 descr="t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91" y="4056127"/>
            <a:ext cx="28575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49" y="1352991"/>
            <a:ext cx="3307689" cy="22055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9" y="4375223"/>
            <a:ext cx="2749179" cy="21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7768" y="270892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8</a:t>
            </a:r>
          </a:p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make a banana milk shake?</a:t>
            </a:r>
            <a:endParaRPr lang="zh-CN" altLang="en-US" sz="5400" b="1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76398" y="2342290"/>
            <a:ext cx="1550509" cy="8546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48767" y="3949924"/>
            <a:ext cx="1550509" cy="85461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60368" y="5486334"/>
            <a:ext cx="1550509" cy="8546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13097" y="462561"/>
            <a:ext cx="1550509" cy="854611"/>
          </a:xfrm>
          <a:prstGeom prst="rect">
            <a:avLst/>
          </a:prstGeom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79834" y="475210"/>
            <a:ext cx="13436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 b="1">
                <a:solidFill>
                  <a:srgbClr val="FF0000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First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4371628" y="482304"/>
            <a:ext cx="667484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put </a:t>
            </a:r>
            <a:r>
              <a:rPr lang="en-US" altLang="zh-CN" b="1" dirty="0"/>
              <a:t>some butter on a piece of bread.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26" y="251657"/>
            <a:ext cx="2538362" cy="1572571"/>
          </a:xfrm>
          <a:prstGeom prst="rect">
            <a:avLst/>
          </a:prstGeom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79834" y="2342290"/>
            <a:ext cx="13115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 b="1">
                <a:solidFill>
                  <a:srgbClr val="FF0000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Next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709049" y="1862067"/>
            <a:ext cx="423230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/>
              <a:t>cut </a:t>
            </a:r>
            <a:r>
              <a:rPr lang="en-US" altLang="zh-CN" b="1" dirty="0"/>
              <a:t>up one tomato. </a:t>
            </a:r>
            <a:endParaRPr lang="en-US" altLang="zh-CN" b="1" dirty="0" smtClean="0"/>
          </a:p>
          <a:p>
            <a:pPr eaLnBrk="1" hangingPunct="1"/>
            <a:r>
              <a:rPr lang="en-US" altLang="zh-CN" b="1" dirty="0" smtClean="0"/>
              <a:t>Put </a:t>
            </a:r>
            <a:r>
              <a:rPr lang="en-US" altLang="zh-CN" b="1" dirty="0"/>
              <a:t>the tomato on the sandwich.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r="20651"/>
          <a:stretch/>
        </p:blipFill>
        <p:spPr>
          <a:xfrm>
            <a:off x="3575258" y="2008033"/>
            <a:ext cx="1740451" cy="1232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938" y="3552967"/>
            <a:ext cx="1868838" cy="13637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215" y="1955717"/>
            <a:ext cx="1741834" cy="1406569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931017" y="2727011"/>
            <a:ext cx="609920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315709" y="2686505"/>
            <a:ext cx="609920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774360" y="4244227"/>
            <a:ext cx="609920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16" y="2046663"/>
            <a:ext cx="1384201" cy="10916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600" y="3552967"/>
            <a:ext cx="1227760" cy="1287861"/>
          </a:xfrm>
          <a:prstGeom prst="rect">
            <a:avLst/>
          </a:prstGeom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439392" y="4063803"/>
            <a:ext cx="3096344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cut </a:t>
            </a:r>
            <a:r>
              <a:rPr lang="en-US" altLang="zh-CN" b="1" dirty="0"/>
              <a:t>up an onion.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79834" y="3928382"/>
            <a:ext cx="13115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 b="1">
                <a:solidFill>
                  <a:srgbClr val="FF0000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Next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854816" y="5523238"/>
            <a:ext cx="591736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put </a:t>
            </a:r>
            <a:r>
              <a:rPr lang="en-US" altLang="zh-CN" b="1" dirty="0"/>
              <a:t>some cheese on the sandwich.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070" y="5152138"/>
            <a:ext cx="1819485" cy="1523952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3365389" y="5956225"/>
            <a:ext cx="609920" cy="0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1412" y="5232538"/>
            <a:ext cx="1955324" cy="1345476"/>
          </a:xfrm>
          <a:prstGeom prst="rect">
            <a:avLst/>
          </a:prstGeom>
        </p:spPr>
      </p:pic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35022" y="5571504"/>
            <a:ext cx="13115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 b="1">
                <a:solidFill>
                  <a:srgbClr val="FF0000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Next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  <p:bldP spid="6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244178" y="4306487"/>
            <a:ext cx="1891382" cy="890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0306" r="5342" b="10306"/>
          <a:stretch/>
        </p:blipFill>
        <p:spPr>
          <a:xfrm>
            <a:off x="428038" y="1195936"/>
            <a:ext cx="1550509" cy="854611"/>
          </a:xfrm>
          <a:prstGeom prst="rect">
            <a:avLst/>
          </a:prstGeom>
        </p:spPr>
      </p:pic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551384" y="1221317"/>
            <a:ext cx="1427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FF0000"/>
                </a:solidFill>
              </a:rPr>
              <a:t>Then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5735960" y="1602317"/>
            <a:ext cx="5832859" cy="6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/>
              <a:t>put</a:t>
            </a: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/>
              <a:t>some </a:t>
            </a:r>
            <a:r>
              <a:rPr lang="en-US" altLang="zh-CN" b="1" dirty="0"/>
              <a:t>lettuce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on</a:t>
            </a:r>
            <a:r>
              <a:rPr lang="en-US" altLang="zh-CN" b="1" dirty="0"/>
              <a:t> the cheese.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60" y="764704"/>
            <a:ext cx="3205025" cy="260844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4046" y="4399098"/>
            <a:ext cx="20018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FF0000"/>
                </a:solidFill>
              </a:rPr>
              <a:t>Finally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735960" y="4513354"/>
            <a:ext cx="626185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put </a:t>
            </a:r>
            <a:r>
              <a:rPr lang="en-US" altLang="zh-CN" b="1" dirty="0"/>
              <a:t>another piece of bread on top.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560" y="3889655"/>
            <a:ext cx="3343064" cy="1930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1476628" y="1747452"/>
            <a:ext cx="9360743" cy="11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Tell your partner how to make your </a:t>
            </a:r>
            <a:r>
              <a:rPr lang="en-US" altLang="zh-CN" b="1" dirty="0" err="1" smtClean="0">
                <a:solidFill>
                  <a:srgbClr val="0000FF"/>
                </a:solidFill>
              </a:rPr>
              <a:t>favourite</a:t>
            </a: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sandwich.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8" y="1571843"/>
            <a:ext cx="1138196" cy="1138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501927"/>
            <a:ext cx="3866414" cy="103896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124919" y="3270542"/>
            <a:ext cx="8507953" cy="2452340"/>
            <a:chOff x="2196559" y="2924944"/>
            <a:chExt cx="8507953" cy="2452340"/>
          </a:xfrm>
        </p:grpSpPr>
        <p:sp>
          <p:nvSpPr>
            <p:cNvPr id="11" name="矩形 10"/>
            <p:cNvSpPr/>
            <p:nvPr/>
          </p:nvSpPr>
          <p:spPr>
            <a:xfrm>
              <a:off x="2351584" y="3068960"/>
              <a:ext cx="8352928" cy="23083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endParaRPr lang="en-US" altLang="zh-CN" b="1" dirty="0" smtClean="0"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endParaRPr lang="en-US" altLang="zh-CN" b="1" dirty="0"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endParaRPr lang="zh-CN" altLang="en-US" b="1" dirty="0"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196559" y="2924944"/>
              <a:ext cx="8352928" cy="2308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en-US" altLang="zh-CN" b="1" dirty="0" smtClean="0">
                  <a:cs typeface="Times New Roman" panose="02020603050405020304" pitchFamily="18" charset="0"/>
                </a:rPr>
                <a:t>A: First</a:t>
              </a:r>
              <a:r>
                <a:rPr lang="en-US" altLang="zh-CN" b="1" dirty="0">
                  <a:cs typeface="Times New Roman" panose="02020603050405020304" pitchFamily="18" charset="0"/>
                </a:rPr>
                <a:t>, put some butter on a piece of bread. </a:t>
              </a:r>
              <a:endParaRPr lang="en-US" altLang="zh-CN" b="1" dirty="0" smtClean="0"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b="1" dirty="0" smtClean="0">
                  <a:cs typeface="Times New Roman" panose="02020603050405020304" pitchFamily="18" charset="0"/>
                </a:rPr>
                <a:t>B: How </a:t>
              </a:r>
              <a:r>
                <a:rPr lang="en-US" altLang="zh-CN" b="1" dirty="0">
                  <a:cs typeface="Times New Roman" panose="02020603050405020304" pitchFamily="18" charset="0"/>
                </a:rPr>
                <a:t>much butter?</a:t>
              </a:r>
              <a:endParaRPr lang="zh-CN" altLang="en-US" b="1" dirty="0"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b="1" dirty="0" smtClean="0">
                  <a:cs typeface="Times New Roman" panose="02020603050405020304" pitchFamily="18" charset="0"/>
                </a:rPr>
                <a:t>A: About </a:t>
              </a:r>
              <a:r>
                <a:rPr lang="en-US" altLang="zh-CN" b="1" dirty="0">
                  <a:cs typeface="Times New Roman" panose="02020603050405020304" pitchFamily="18" charset="0"/>
                </a:rPr>
                <a:t>one spoon</a:t>
              </a:r>
              <a:r>
                <a:rPr lang="en-US" altLang="zh-CN" b="1" dirty="0" smtClean="0">
                  <a:cs typeface="Times New Roman" panose="02020603050405020304" pitchFamily="18" charset="0"/>
                </a:rPr>
                <a:t>.</a:t>
              </a:r>
              <a:endParaRPr lang="zh-CN" altLang="en-US" b="1" dirty="0"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95400" y="1354912"/>
            <a:ext cx="10657184" cy="531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根据短文内容、所给首字母提示及括号内所给单词的提示填空。</a:t>
            </a:r>
          </a:p>
          <a:p>
            <a:pPr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Can you make a delicious turkey sandwich? I will tell you how to make one.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zh-CN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               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(1) you begin your work, make sure that you have all the ingredients. You need some bread, (2)________ (onion), butter and so on. </a:t>
            </a:r>
            <a:r>
              <a:rPr kumimoji="0" lang="en-US" altLang="zh-CN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               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(3), you should put some (4)________(butter) on two pieces of bread. Then, cut up a tomato and an onion. 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87665" y="4844280"/>
            <a:ext cx="2376487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First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3"/>
          <a:stretch/>
        </p:blipFill>
        <p:spPr>
          <a:xfrm>
            <a:off x="3647728" y="188640"/>
            <a:ext cx="4571622" cy="11972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97114" y="3721713"/>
            <a:ext cx="1443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Before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80376" y="430648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onions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0481" y="5454546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butter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67408" y="1772816"/>
            <a:ext cx="10801200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A               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(5) that,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put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them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on the bread. </a:t>
            </a:r>
            <a:r>
              <a:rPr lang="en-US" altLang="zh-CN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N               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(6), add two slices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薄片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of (7)________(turkey). Finally, add two (8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)________ 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spoon) of relish 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调味品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to the turkey. Now you can enjoy the delicious turkey sandwich.</a:t>
            </a:r>
          </a:p>
        </p:txBody>
      </p:sp>
      <p:sp>
        <p:nvSpPr>
          <p:cNvPr id="3" name="矩形 2"/>
          <p:cNvSpPr/>
          <p:nvPr/>
        </p:nvSpPr>
        <p:spPr>
          <a:xfrm>
            <a:off x="8184232" y="1792784"/>
            <a:ext cx="2376487" cy="63171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Next </a:t>
            </a:r>
          </a:p>
        </p:txBody>
      </p:sp>
      <p:sp>
        <p:nvSpPr>
          <p:cNvPr id="8" name="矩形 7"/>
          <p:cNvSpPr/>
          <p:nvPr/>
        </p:nvSpPr>
        <p:spPr>
          <a:xfrm>
            <a:off x="2135560" y="3099333"/>
            <a:ext cx="1444626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spoons</a:t>
            </a:r>
            <a:endParaRPr lang="zh-CN" altLang="en-US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33962" y="2449709"/>
            <a:ext cx="1420582" cy="63171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turkey</a:t>
            </a:r>
            <a:endParaRPr lang="zh-CN" altLang="en-US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0856" y="1792784"/>
            <a:ext cx="2376488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After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95400" y="1518596"/>
            <a:ext cx="7704856" cy="448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How do you make your </a:t>
            </a:r>
            <a:r>
              <a:rPr lang="en-US" altLang="zh-CN" sz="3400" b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favourite</a:t>
            </a:r>
            <a:r>
              <a:rPr lang="en-US" altLang="zh-CN" sz="3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sandwich? Please write down and </a:t>
            </a:r>
            <a:r>
              <a:rPr lang="en-US" altLang="zh-CN" sz="3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share </a:t>
            </a:r>
            <a:r>
              <a:rPr lang="en-US" altLang="zh-CN" sz="3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with your classmates.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First, </a:t>
            </a:r>
            <a:r>
              <a:rPr lang="en-US" altLang="zh-CN" sz="3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…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Then, …    </a:t>
            </a:r>
            <a:endParaRPr lang="en-US" altLang="zh-CN" sz="3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Next, …   </a:t>
            </a:r>
            <a:endParaRPr lang="en-US" altLang="zh-CN" sz="3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Finally, …</a:t>
            </a:r>
            <a:endParaRPr lang="en-US" altLang="zh-CN" sz="3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16632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332656"/>
            <a:ext cx="3684312" cy="2573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-8438" r="14564" b="1"/>
          <a:stretch/>
        </p:blipFill>
        <p:spPr>
          <a:xfrm>
            <a:off x="263352" y="188640"/>
            <a:ext cx="5281094" cy="20882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911424" y="1988840"/>
            <a:ext cx="1058517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20000"/>
              </a:lnSpc>
              <a:buBlip>
                <a:blip r:embed="rId3"/>
              </a:buBlip>
            </a:pPr>
            <a:r>
              <a:rPr lang="en-US" altLang="zh-CN" b="1" dirty="0"/>
              <a:t>To talk about the ingredients of sandwich you </a:t>
            </a:r>
            <a:r>
              <a:rPr lang="en-US" altLang="zh-CN" b="1" dirty="0" smtClean="0"/>
              <a:t>like</a:t>
            </a:r>
          </a:p>
          <a:p>
            <a:pPr marL="358775" indent="-358775" eaLnBrk="1" hangingPunct="1">
              <a:lnSpc>
                <a:spcPct val="120000"/>
              </a:lnSpc>
              <a:buBlip>
                <a:blip r:embed="rId3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to describe the process of making sandwich using</a:t>
            </a:r>
            <a:r>
              <a:rPr lang="en-US" altLang="zh-CN" b="1" i="1" dirty="0"/>
              <a:t> “</a:t>
            </a:r>
            <a:r>
              <a:rPr lang="en-US" altLang="zh-CN" b="1" i="1" dirty="0">
                <a:solidFill>
                  <a:srgbClr val="FF0000"/>
                </a:solidFill>
              </a:rPr>
              <a:t>First, Then, Next, After that, Finally</a:t>
            </a:r>
            <a:r>
              <a:rPr lang="en-US" altLang="zh-CN" b="1" i="1" dirty="0"/>
              <a:t>”</a:t>
            </a:r>
            <a:r>
              <a:rPr lang="en-US" altLang="zh-CN" b="1" dirty="0"/>
              <a:t> </a:t>
            </a:r>
            <a:endParaRPr lang="en-US" altLang="zh-CN" b="1" dirty="0" smtClean="0"/>
          </a:p>
          <a:p>
            <a:pPr marL="358775" indent="-358775" eaLnBrk="1" hangingPunct="1">
              <a:lnSpc>
                <a:spcPct val="120000"/>
              </a:lnSpc>
              <a:buBlip>
                <a:blip r:embed="rId3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</a:t>
            </a:r>
            <a:r>
              <a:rPr lang="en-US" altLang="zh-CN" b="1" dirty="0" smtClean="0"/>
              <a:t>the new </a:t>
            </a:r>
            <a:r>
              <a:rPr lang="en-US" altLang="zh-CN" b="1" dirty="0"/>
              <a:t>words: </a:t>
            </a:r>
            <a:r>
              <a:rPr lang="en-US" altLang="zh-CN" b="1" i="1" dirty="0">
                <a:solidFill>
                  <a:srgbClr val="FF0000"/>
                </a:solidFill>
              </a:rPr>
              <a:t>sandwich, butter, turkey, lettuce, piece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640057"/>
            <a:ext cx="4700598" cy="1281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876587" y="1161541"/>
            <a:ext cx="9865095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Match the </a:t>
            </a:r>
            <a:r>
              <a:rPr lang="en-US" altLang="zh-CN" b="1" dirty="0">
                <a:solidFill>
                  <a:srgbClr val="0000FF"/>
                </a:solidFill>
              </a:rPr>
              <a:t>food </a:t>
            </a:r>
            <a:r>
              <a:rPr lang="en-US" altLang="zh-CN" b="1" dirty="0" smtClean="0">
                <a:solidFill>
                  <a:srgbClr val="0000FF"/>
                </a:solidFill>
              </a:rPr>
              <a:t>with how many or how much.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011698" y="1965885"/>
            <a:ext cx="10314011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1. milk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tomato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   3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teaspoon  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4. popcorn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5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yogurt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    6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salt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7. apple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8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onion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   9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dumpling  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10.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milk shake      11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juice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    12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meat 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13. cup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14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porridge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             15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>
                <a:latin typeface="Times New Roman" panose="02020603050405020304" pitchFamily="18" charset="0"/>
              </a:rPr>
              <a:t>watermelon 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16. mutton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4655817" y="2110481"/>
            <a:ext cx="1512887" cy="57626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1429174" y="3512956"/>
            <a:ext cx="1512887" cy="57626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8400727" y="2074762"/>
            <a:ext cx="1727200" cy="6477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4580881" y="3490947"/>
            <a:ext cx="1296987" cy="57626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>
            <a:off x="8411530" y="3452237"/>
            <a:ext cx="2016125" cy="57626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1631802" y="4181413"/>
            <a:ext cx="1979446" cy="50323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1597018" y="4860177"/>
            <a:ext cx="1079500" cy="576262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8509953" y="4660408"/>
            <a:ext cx="2376488" cy="79216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1460750" y="2072290"/>
            <a:ext cx="1079500" cy="535922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1429174" y="2828900"/>
            <a:ext cx="1800225" cy="503238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620097" y="2801162"/>
            <a:ext cx="1584325" cy="503237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8476925" y="2780627"/>
            <a:ext cx="935038" cy="503238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4793611" y="4168317"/>
            <a:ext cx="1008063" cy="503238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8624578" y="4154080"/>
            <a:ext cx="1079500" cy="503238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4728842" y="4902009"/>
            <a:ext cx="1728787" cy="503237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1689252" y="5501287"/>
            <a:ext cx="1368425" cy="576263"/>
          </a:xfrm>
          <a:prstGeom prst="rect">
            <a:avLst/>
          </a:prstGeom>
          <a:noFill/>
          <a:ln w="19050">
            <a:solidFill>
              <a:srgbClr val="63B0D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>
              <a:solidFill>
                <a:srgbClr val="63B0D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120336" y="5514850"/>
            <a:ext cx="2539607" cy="945079"/>
            <a:chOff x="8360720" y="5363396"/>
            <a:chExt cx="2539607" cy="104723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" t="13650" r="79001" b="70600"/>
            <a:stretch/>
          </p:blipFill>
          <p:spPr>
            <a:xfrm>
              <a:off x="8360720" y="5363396"/>
              <a:ext cx="2539607" cy="104723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8652347" y="5549249"/>
              <a:ext cx="1996059" cy="631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b="1" dirty="0">
                  <a:solidFill>
                    <a:srgbClr val="0000FF"/>
                  </a:solidFill>
                </a:rPr>
                <a:t>how much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432467" y="5514850"/>
            <a:ext cx="2542055" cy="973339"/>
            <a:chOff x="5138121" y="5500720"/>
            <a:chExt cx="2542055" cy="97333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1" t="67850" r="78350" b="14300"/>
            <a:stretch/>
          </p:blipFill>
          <p:spPr>
            <a:xfrm>
              <a:off x="5138121" y="5500720"/>
              <a:ext cx="2542055" cy="97333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334173" y="5658498"/>
              <a:ext cx="1996059" cy="631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b="1" dirty="0">
                  <a:solidFill>
                    <a:srgbClr val="FF0000"/>
                  </a:solidFill>
                </a:rPr>
                <a:t>how many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70" y="336408"/>
            <a:ext cx="3743268" cy="859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2" grpId="0" animBg="1"/>
      <p:bldP spid="9234" grpId="0" animBg="1"/>
      <p:bldP spid="9235" grpId="0" animBg="1"/>
      <p:bldP spid="9236" grpId="0" animBg="1"/>
      <p:bldP spid="9237" grpId="0" animBg="1"/>
      <p:bldP spid="9238" grpId="0" animBg="1"/>
      <p:bldP spid="9239" grpId="0" animBg="1"/>
      <p:bldP spid="9240" grpId="0" animBg="1"/>
      <p:bldP spid="9241" grpId="0" animBg="1"/>
      <p:bldP spid="9242" grpId="0" animBg="1"/>
      <p:bldP spid="9243" grpId="0" animBg="1"/>
      <p:bldP spid="9244" grpId="0" animBg="1"/>
      <p:bldP spid="9245" grpId="0" animBg="1"/>
      <p:bldP spid="9246" grpId="0" animBg="1"/>
      <p:bldP spid="9247" grpId="0" animBg="1"/>
      <p:bldP spid="92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9" y="662028"/>
            <a:ext cx="4392488" cy="2666070"/>
          </a:xfrm>
          <a:prstGeom prst="rect">
            <a:avLst/>
          </a:prstGeom>
        </p:spPr>
      </p:pic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1087216" y="3933056"/>
            <a:ext cx="10297144" cy="229293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put half a cup of corn into the popcorn machine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turn on the machine. </a:t>
            </a:r>
            <a:endParaRPr kumimoji="1" lang="en-US" altLang="zh-CN" b="1" dirty="0" smtClean="0">
              <a:latin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Then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put the popcorn into a bowl. </a:t>
            </a:r>
            <a:endParaRPr kumimoji="1" lang="en-US" altLang="zh-CN" b="1" dirty="0" smtClean="0">
              <a:latin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Finally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add some salt. You can eat it. </a:t>
            </a:r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1087216" y="1425676"/>
            <a:ext cx="37813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400" b="1" dirty="0">
                <a:solidFill>
                  <a:srgbClr val="0000FF"/>
                </a:solidFill>
              </a:rPr>
              <a:t>How do you make popcorn?</a:t>
            </a:r>
            <a:endParaRPr lang="zh-CN" altLang="en-US" sz="3400" b="1" dirty="0">
              <a:solidFill>
                <a:srgbClr val="0000FF"/>
              </a:solidFill>
            </a:endParaRPr>
          </a:p>
        </p:txBody>
      </p:sp>
      <p:pic>
        <p:nvPicPr>
          <p:cNvPr id="9223" name="Picture 4"/>
          <p:cNvPicPr>
            <a:picLocks noChangeAspect="1" noChangeArrowheads="1"/>
          </p:cNvPicPr>
          <p:nvPr/>
        </p:nvPicPr>
        <p:blipFill>
          <a:blip r:embed="rId4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822166"/>
            <a:ext cx="4417413" cy="280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551384" y="1416336"/>
            <a:ext cx="9384472" cy="19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Do you like </a:t>
            </a:r>
            <a:r>
              <a:rPr lang="en-US" altLang="zh-CN" b="1" dirty="0" smtClean="0">
                <a:solidFill>
                  <a:srgbClr val="FF0000"/>
                </a:solidFill>
              </a:rPr>
              <a:t>sandwiches</a:t>
            </a:r>
            <a:r>
              <a:rPr lang="en-US" altLang="zh-CN" b="1" dirty="0" smtClean="0">
                <a:solidFill>
                  <a:srgbClr val="0000FF"/>
                </a:solidFill>
              </a:rPr>
              <a:t>?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What kind of sandwiches do you know about?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What can we put in a sandwich?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0"/>
            <a:ext cx="5388251" cy="14753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26607" y="1408795"/>
            <a:ext cx="4199235" cy="553998"/>
          </a:xfrm>
          <a:prstGeom prst="rect">
            <a:avLst/>
          </a:prstGeom>
          <a:solidFill>
            <a:schemeClr val="accent1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000" b="1" i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000" b="1" dirty="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3000" b="1" dirty="0">
                <a:solidFill>
                  <a:schemeClr val="bg1"/>
                </a:solidFill>
                <a:cs typeface="Times New Roman" panose="02020603050405020304" pitchFamily="18" charset="0"/>
              </a:rPr>
              <a:t>夹心面包片；</a:t>
            </a:r>
            <a:r>
              <a:rPr lang="zh-CN" altLang="en-US" sz="3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三明治</a:t>
            </a:r>
            <a:r>
              <a:rPr lang="en-US" altLang="zh-CN" sz="3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607524"/>
            <a:ext cx="4104456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035397"/>
            <a:ext cx="3683478" cy="348702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22" descr="126_P_13346901698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99" y="4191874"/>
            <a:ext cx="226853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9224118" y="3182628"/>
            <a:ext cx="1295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</a:t>
            </a: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8107668" y="6124074"/>
            <a:ext cx="324036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turkey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火鸡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271" name="Text Box 8"/>
          <p:cNvSpPr txBox="1">
            <a:spLocks noChangeArrowheads="1"/>
          </p:cNvSpPr>
          <p:nvPr/>
        </p:nvSpPr>
        <p:spPr bwMode="auto">
          <a:xfrm>
            <a:off x="1611717" y="5983363"/>
            <a:ext cx="13668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onion</a:t>
            </a:r>
            <a:endParaRPr lang="zh-CN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3" name="Text Box 10"/>
          <p:cNvSpPr txBox="1">
            <a:spLocks noChangeArrowheads="1"/>
          </p:cNvSpPr>
          <p:nvPr/>
        </p:nvSpPr>
        <p:spPr bwMode="auto">
          <a:xfrm>
            <a:off x="4373857" y="3111758"/>
            <a:ext cx="41762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spcBef>
                <a:spcPts val="0"/>
              </a:spcBef>
              <a:buFontTx/>
              <a:buNone/>
              <a:defRPr b="1">
                <a:solidFill>
                  <a:srgbClr val="FF0000"/>
                </a:solidFill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lettuce 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n</a:t>
            </a:r>
            <a:r>
              <a:rPr lang="en-US" altLang="zh-CN" dirty="0"/>
              <a:t>. </a:t>
            </a:r>
            <a:r>
              <a:rPr lang="zh-CN" altLang="en-US" dirty="0"/>
              <a:t>莴苣</a:t>
            </a:r>
            <a:r>
              <a:rPr lang="en-US" altLang="zh-CN" dirty="0"/>
              <a:t>; </a:t>
            </a:r>
            <a:r>
              <a:rPr lang="zh-CN" altLang="en-US" dirty="0"/>
              <a:t>生菜</a:t>
            </a:r>
            <a:endParaRPr lang="zh-CN" altLang="zh-CN" dirty="0"/>
          </a:p>
        </p:txBody>
      </p:sp>
      <p:sp>
        <p:nvSpPr>
          <p:cNvPr id="11277" name="Text Box 14"/>
          <p:cNvSpPr txBox="1">
            <a:spLocks noChangeArrowheads="1"/>
          </p:cNvSpPr>
          <p:nvPr/>
        </p:nvSpPr>
        <p:spPr bwMode="auto">
          <a:xfrm>
            <a:off x="467685" y="3130991"/>
            <a:ext cx="38245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butter 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黄油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奶油</a:t>
            </a:r>
            <a:endParaRPr lang="zh-CN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5216892" y="5992108"/>
            <a:ext cx="15811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</a:t>
            </a:r>
            <a:endParaRPr lang="zh-CN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4" descr="2010610955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57" y="4048918"/>
            <a:ext cx="29527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66" y="1404870"/>
            <a:ext cx="2474912" cy="16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8" name="文本框 2"/>
          <p:cNvSpPr txBox="1">
            <a:spLocks noChangeArrowheads="1"/>
          </p:cNvSpPr>
          <p:nvPr/>
        </p:nvSpPr>
        <p:spPr bwMode="auto">
          <a:xfrm>
            <a:off x="1586514" y="436809"/>
            <a:ext cx="90664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What do you like to put in your </a:t>
            </a: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sandwich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?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523" y="1270079"/>
            <a:ext cx="2510444" cy="16888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672" y="1168628"/>
            <a:ext cx="2402908" cy="19721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7" y="289765"/>
            <a:ext cx="1049737" cy="1049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24" y="3893954"/>
            <a:ext cx="3148497" cy="208940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  <p:bldP spid="11269" grpId="0" autoUpdateAnimBg="0"/>
      <p:bldP spid="11271" grpId="0" autoUpdateAnimBg="0"/>
      <p:bldP spid="11273" grpId="0" autoUpdateAnimBg="0"/>
      <p:bldP spid="11277" grpId="0" autoUpdateAnimBg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 txBox="1">
            <a:spLocks noChangeArrowheads="1"/>
          </p:cNvSpPr>
          <p:nvPr/>
        </p:nvSpPr>
        <p:spPr bwMode="auto">
          <a:xfrm>
            <a:off x="983431" y="902972"/>
            <a:ext cx="9577187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In my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sandwich, </a:t>
            </a:r>
            <a:r>
              <a:rPr lang="en-US" altLang="zh-CN" b="1" dirty="0">
                <a:latin typeface="Times New Roman" panose="02020603050405020304" pitchFamily="18" charset="0"/>
              </a:rPr>
              <a:t>I like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__________________________________________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055563" y="1412776"/>
            <a:ext cx="9145015" cy="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butter, tomato, lettuce,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turkey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onion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983431" y="285157"/>
            <a:ext cx="10153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Make a list of the things you like in a sandwich.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15680" y="2204864"/>
            <a:ext cx="6344102" cy="4385674"/>
            <a:chOff x="3215680" y="2204864"/>
            <a:chExt cx="6344102" cy="43856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680" y="2204864"/>
              <a:ext cx="5847565" cy="4385674"/>
            </a:xfrm>
            <a:prstGeom prst="rect">
              <a:avLst/>
            </a:prstGeom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592830" y="2609349"/>
              <a:ext cx="1080119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</a:t>
              </a:r>
              <a:endPara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217268" y="4144085"/>
              <a:ext cx="1157939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butter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727135" y="5517232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tomato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6362870" y="6128219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lettuce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7543559" y="4574765"/>
              <a:ext cx="1296143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turkey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8407655" y="3458478"/>
              <a:ext cx="1152127" cy="437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ct val="80000"/>
                </a:lnSpc>
                <a:buFontTx/>
                <a:buNone/>
                <a:defRPr sz="2800" b="1">
                  <a:solidFill>
                    <a:srgbClr val="FF0000"/>
                  </a:solidFill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</a:defRPr>
              </a:lvl9pPr>
            </a:lstStyle>
            <a:p>
              <a:r>
                <a:rPr lang="zh-CN" altLang="zh-CN" dirty="0" smtClean="0">
                  <a:solidFill>
                    <a:schemeClr val="tx1"/>
                  </a:solidFill>
                </a:rPr>
                <a:t>onion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5457</TotalTime>
  <Words>811</Words>
  <Application>Microsoft Office PowerPoint</Application>
  <PresentationFormat>宽屏</PresentationFormat>
  <Paragraphs>160</Paragraphs>
  <Slides>26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宋体</vt:lpstr>
      <vt:lpstr>Arial</vt:lpstr>
      <vt:lpstr>Calibri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/>
  <cp:lastModifiedBy>Administrator</cp:lastModifiedBy>
  <cp:revision>560</cp:revision>
  <dcterms:created xsi:type="dcterms:W3CDTF">2013-03-17T02:35:29Z</dcterms:created>
  <dcterms:modified xsi:type="dcterms:W3CDTF">2022-07-07T03:13:05Z</dcterms:modified>
</cp:coreProperties>
</file>